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24ef1c97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24ef1c97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1fdabb94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1fdabb94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1fdabb946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1fdabb94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24ef1c97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24ef1c97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24ef1c97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24ef1c97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24ef1c97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24ef1c97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24ef1c97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24ef1c97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24ef1c977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24ef1c97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4ef1c97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4ef1c97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24ef1c97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24ef1c97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354b843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354b843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1d53eff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1d53eff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middlesexcc.edu/admissions/nj-stars/" TargetMode="External"/><Relationship Id="rId4" Type="http://schemas.openxmlformats.org/officeDocument/2006/relationships/hyperlink" Target="https://admissions.rutgers.edu/apply-rutgers" TargetMode="External"/><Relationship Id="rId5" Type="http://schemas.openxmlformats.org/officeDocument/2006/relationships/hyperlink" Target="https://www.montclair.edu/apply-to-montclair-state/" TargetMode="External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85400" y="824300"/>
            <a:ext cx="8520600" cy="147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Senior Year!</a:t>
            </a:r>
            <a:r>
              <a:rPr lang="en" sz="6000">
                <a:solidFill>
                  <a:srgbClr val="0000FF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6000">
              <a:solidFill>
                <a:srgbClr val="0000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1950" y="22626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</a:rPr>
              <a:t>Planning for graduation and beyond!</a:t>
            </a:r>
            <a:endParaRPr b="1" sz="3000">
              <a:solidFill>
                <a:srgbClr val="43434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-13679" l="0" r="0" t="13680"/>
          <a:stretch/>
        </p:blipFill>
        <p:spPr>
          <a:xfrm>
            <a:off x="181962" y="101975"/>
            <a:ext cx="1902300" cy="16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0569" y="3166025"/>
            <a:ext cx="2053431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475" y="3166025"/>
            <a:ext cx="1741582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9125" y="29213"/>
            <a:ext cx="230505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638" y="276225"/>
            <a:ext cx="732472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/>
          <p:nvPr/>
        </p:nvSpPr>
        <p:spPr>
          <a:xfrm>
            <a:off x="1302150" y="4391150"/>
            <a:ext cx="1519200" cy="1776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/>
          <p:nvPr/>
        </p:nvSpPr>
        <p:spPr>
          <a:xfrm>
            <a:off x="6682250" y="1117200"/>
            <a:ext cx="2150064" cy="1389204"/>
          </a:xfrm>
          <a:prstGeom prst="cloud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295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APPLY AT FAFSA.GOV (not .com!!!!)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6201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00" y="1017725"/>
            <a:ext cx="6453549" cy="380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6902075" y="1345825"/>
            <a:ext cx="18816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Come to the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PAHS FAFSA night on Oct 24th at 6pm!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/>
          <p:nvPr/>
        </p:nvSpPr>
        <p:spPr>
          <a:xfrm>
            <a:off x="4747950" y="835850"/>
            <a:ext cx="3675300" cy="39036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413350" y="2655850"/>
            <a:ext cx="4220400" cy="20136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2576350" y="1071525"/>
            <a:ext cx="2057400" cy="1459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type="title"/>
          </p:nvPr>
        </p:nvSpPr>
        <p:spPr>
          <a:xfrm>
            <a:off x="354475" y="15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6D9EEB"/>
                </a:solidFill>
              </a:rPr>
              <a:t>Helpful Information</a:t>
            </a:r>
            <a:endParaRPr b="1" u="sng">
              <a:solidFill>
                <a:srgbClr val="6D9EEB"/>
              </a:solidFill>
            </a:endParaRPr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2888050" y="1214750"/>
            <a:ext cx="1745700" cy="13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/>
              <a:t>Testing:</a:t>
            </a:r>
            <a:endParaRPr sz="14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Collegeboard.com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ACTStudent.o</a:t>
            </a:r>
            <a:r>
              <a:rPr lang="en" sz="1400"/>
              <a:t>rg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9" name="Google Shape;139;p24"/>
          <p:cNvSpPr txBox="1"/>
          <p:nvPr/>
        </p:nvSpPr>
        <p:spPr>
          <a:xfrm>
            <a:off x="4967750" y="1099625"/>
            <a:ext cx="3191700" cy="3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Financial Aid and Scholarships </a:t>
            </a:r>
            <a:endParaRPr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FAFSA.gov   -  federal financial aid application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HESAA.org - NJ State Financial aid application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Fastweb.com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Scholarships.com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Naviance Scholarship Search and List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uFill>
                  <a:noFill/>
                </a:uFill>
                <a:hlinkClick r:id="rId3"/>
              </a:rPr>
              <a:t>middlesexcc.edu/admissions/nj-stars/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4"/>
          <p:cNvSpPr txBox="1"/>
          <p:nvPr/>
        </p:nvSpPr>
        <p:spPr>
          <a:xfrm>
            <a:off x="422125" y="2875650"/>
            <a:ext cx="4220400" cy="1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Applications</a:t>
            </a:r>
            <a:r>
              <a:rPr lang="en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</a:t>
            </a:r>
            <a:r>
              <a:rPr lang="en"/>
              <a:t>napp.org/apply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4"/>
              </a:rPr>
              <a:t>admissions.rutgers.edu/apply-rutgers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rId5"/>
              </a:rPr>
              <a:t>https://www.montclair.edu/apply-to-montclair-state/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750" y="790125"/>
            <a:ext cx="2057400" cy="17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48800" y="94500"/>
            <a:ext cx="645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Who is my counselor?</a:t>
            </a:r>
            <a:endParaRPr b="1" u="sng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151900" y="592800"/>
            <a:ext cx="6453600" cy="45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F0000"/>
                </a:solidFill>
              </a:rPr>
              <a:t>GENERAL/BE 3&amp;4/SE </a:t>
            </a:r>
            <a:r>
              <a:rPr lang="en" u="sng"/>
              <a:t> </a:t>
            </a:r>
            <a:r>
              <a:rPr lang="en"/>
              <a:t>	</a:t>
            </a:r>
            <a:r>
              <a:rPr b="1" lang="en" u="sng">
                <a:solidFill>
                  <a:srgbClr val="FF0000"/>
                </a:solidFill>
                <a:highlight>
                  <a:srgbClr val="F3F3F3"/>
                </a:highlight>
              </a:rPr>
              <a:t>Bilingual Levels 1&amp;2</a:t>
            </a:r>
            <a:r>
              <a:rPr b="1" lang="en" u="sng">
                <a:solidFill>
                  <a:srgbClr val="FF0000"/>
                </a:solidFill>
                <a:highlight>
                  <a:srgbClr val="F3F3F3"/>
                </a:highlight>
              </a:rPr>
              <a:t>    </a:t>
            </a:r>
            <a:r>
              <a:rPr lang="en" u="sng">
                <a:solidFill>
                  <a:srgbClr val="FF0000"/>
                </a:solidFill>
                <a:highlight>
                  <a:srgbClr val="F3F3F3"/>
                </a:highlight>
              </a:rPr>
              <a:t>   </a:t>
            </a:r>
            <a:r>
              <a:rPr lang="en" u="sng"/>
              <a:t>                                    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Ms. Caboy 		A, D-F		Ms. Gimenez		A-G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Mr. Cano		B			Mr. Cano			H-O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Ms. McMorrow	C			Ms. Cepin			P-Z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Ms. Gimenez	G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Ms. Kahn		H-Ma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Dr. Levine		Mc-Pa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Ms. Cepin		Pe- Re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Ms. Otterbine	Ri-Sh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Ms. Zaretsky	Si-Z</a:t>
            </a:r>
            <a:endParaRPr sz="14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900" y="2534675"/>
            <a:ext cx="2312375" cy="22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193525" y="123675"/>
            <a:ext cx="7855200" cy="4685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Understanding Graduation Requirements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11700" y="737700"/>
            <a:ext cx="7108800" cy="3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 sz="1800">
                <a:solidFill>
                  <a:srgbClr val="595959"/>
                </a:solidFill>
              </a:rPr>
              <a:t>130 credits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 sz="1800">
                <a:solidFill>
                  <a:srgbClr val="595959"/>
                </a:solidFill>
              </a:rPr>
              <a:t>Passing score on assessment: SAT, ACT, PSAT, ASVAB, NJSLA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 sz="1800">
                <a:solidFill>
                  <a:srgbClr val="595959"/>
                </a:solidFill>
              </a:rPr>
              <a:t>Passing grades in the following courses:</a:t>
            </a:r>
            <a:endParaRPr sz="1800">
              <a:solidFill>
                <a:srgbClr val="595959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lang="en">
                <a:solidFill>
                  <a:srgbClr val="000000"/>
                </a:solidFill>
              </a:rPr>
              <a:t>4 years of English or ESL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lang="en">
                <a:solidFill>
                  <a:srgbClr val="000000"/>
                </a:solidFill>
              </a:rPr>
              <a:t>2 years of World Language (Spanish, Italian, French)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lang="en">
                <a:solidFill>
                  <a:srgbClr val="000000"/>
                </a:solidFill>
              </a:rPr>
              <a:t>3 years of Mathematics (Algebra 1, Geometry, Algebra 2)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lang="en">
                <a:solidFill>
                  <a:srgbClr val="000000"/>
                </a:solidFill>
              </a:rPr>
              <a:t>3 years of Lab Science (Physics or Envir. Science, Chemistry, Biology)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-"/>
            </a:pPr>
            <a:r>
              <a:rPr b="1" lang="en">
                <a:solidFill>
                  <a:srgbClr val="000000"/>
                </a:solidFill>
              </a:rPr>
              <a:t>3 years of Social Studies (World History, US History 1, US History 2)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b="1" lang="en"/>
              <a:t>4 years of PE/Health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b="1" lang="en"/>
              <a:t>1 course in 21</a:t>
            </a:r>
            <a:r>
              <a:rPr b="1" baseline="30000" lang="en"/>
              <a:t>st</a:t>
            </a:r>
            <a:r>
              <a:rPr b="1" lang="en"/>
              <a:t> Century Life &amp; Career or Career -Technical Education </a:t>
            </a:r>
            <a:endParaRPr b="1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b="1" lang="en"/>
              <a:t>1 course in Visual &amp; Performing Arts </a:t>
            </a:r>
            <a:endParaRPr b="1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b="1" lang="en">
                <a:solidFill>
                  <a:srgbClr val="000000"/>
                </a:solidFill>
              </a:rPr>
              <a:t>½ year Financial Literacy (this is a half year course)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4226" y="921150"/>
            <a:ext cx="2310051" cy="16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</a:rPr>
              <a:t>IC PORTAL </a:t>
            </a:r>
            <a:endParaRPr b="1" sz="3000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243275" y="795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Attendance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Grades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Transcripts- GPA, Audit 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>
                <a:latin typeface="Times New Roman"/>
                <a:ea typeface="Times New Roman"/>
                <a:cs typeface="Times New Roman"/>
                <a:sym typeface="Times New Roman"/>
              </a:rPr>
              <a:t>Schedule 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800" y="2115858"/>
            <a:ext cx="2627300" cy="23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75" y="1476675"/>
            <a:ext cx="6781800" cy="45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079375" y="585425"/>
            <a:ext cx="49269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 u="sng"/>
              <a:t>Transcripts</a:t>
            </a:r>
            <a:endParaRPr b="1" sz="3600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119750" y="686900"/>
            <a:ext cx="3778500" cy="44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Collegeboard.com</a:t>
            </a:r>
            <a:r>
              <a:rPr lang="en" sz="1800">
                <a:solidFill>
                  <a:srgbClr val="0000FF"/>
                </a:solidFill>
              </a:rPr>
              <a:t>-  register for SAT and send scores to colleges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You will all take the SAT in school next week!  If you want to take another SAT exam or a subject test The best dates for seniors are…..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Nov 2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Dec 7 (given @ PAHS)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9425" y="332976"/>
            <a:ext cx="1278275" cy="9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9599" y="114025"/>
            <a:ext cx="4515076" cy="32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4875" y="2741063"/>
            <a:ext cx="20193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433988"/>
            <a:ext cx="1856375" cy="8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3983025" y="4335175"/>
            <a:ext cx="28839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ACTSTUDENT.ORG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  To register for Dec 14th 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/>
        </p:nvSpPr>
        <p:spPr>
          <a:xfrm>
            <a:off x="579375" y="819575"/>
            <a:ext cx="8135100" cy="3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College and career readiness program to help you prepare for life after high school 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This tool helps you and your counselor plan together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You can:</a:t>
            </a:r>
            <a:endParaRPr sz="1800">
              <a:solidFill>
                <a:srgbClr val="59595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Search for colleges, save them to a list, keep track of your applications and request recommendation letters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Explore Careers, build a resume, take career interest inventories 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Search for scholarships</a:t>
            </a:r>
            <a:endParaRPr sz="1200">
              <a:solidFill>
                <a:srgbClr val="595959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Char char="●"/>
            </a:pPr>
            <a:r>
              <a:rPr lang="en" sz="1200">
                <a:solidFill>
                  <a:srgbClr val="595959"/>
                </a:solidFill>
              </a:rPr>
              <a:t>Sign up for college trips and visits</a:t>
            </a:r>
            <a:endParaRPr sz="1200">
              <a:solidFill>
                <a:srgbClr val="595959"/>
              </a:solidFill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</a:rPr>
              <a:t>Connection.naviance.com/perthah</a:t>
            </a:r>
            <a:endParaRPr b="1" sz="2400">
              <a:solidFill>
                <a:srgbClr val="0000FF"/>
              </a:solidFill>
            </a:endParaRPr>
          </a:p>
          <a:p>
            <a:pPr indent="45720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FF"/>
                </a:solidFill>
              </a:rPr>
              <a:t>(must type exactly as above - you can also find this link on the high school website)</a:t>
            </a:r>
            <a:endParaRPr b="1" sz="10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FF"/>
                </a:solidFill>
              </a:rPr>
              <a:t>Username: school issued user name        Password: 6 digit school ID number </a:t>
            </a:r>
            <a:endParaRPr sz="1800">
              <a:solidFill>
                <a:srgbClr val="0000FF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4725" y="76575"/>
            <a:ext cx="3546100" cy="6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8900"/>
            <a:ext cx="8007350" cy="500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42" y="0"/>
            <a:ext cx="898571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